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3" r:id="rId3"/>
    <p:sldId id="257" r:id="rId4"/>
    <p:sldId id="277" r:id="rId5"/>
    <p:sldId id="280" r:id="rId6"/>
    <p:sldId id="271" r:id="rId7"/>
    <p:sldId id="272" r:id="rId8"/>
    <p:sldId id="273" r:id="rId9"/>
    <p:sldId id="281" r:id="rId10"/>
    <p:sldId id="274" r:id="rId11"/>
    <p:sldId id="275" r:id="rId12"/>
    <p:sldId id="298" r:id="rId13"/>
    <p:sldId id="297" r:id="rId14"/>
    <p:sldId id="282" r:id="rId15"/>
    <p:sldId id="276" r:id="rId16"/>
    <p:sldId id="287" r:id="rId17"/>
    <p:sldId id="288" r:id="rId18"/>
    <p:sldId id="290" r:id="rId19"/>
    <p:sldId id="291" r:id="rId20"/>
    <p:sldId id="289" r:id="rId21"/>
    <p:sldId id="292" r:id="rId22"/>
    <p:sldId id="293" r:id="rId23"/>
    <p:sldId id="294" r:id="rId24"/>
    <p:sldId id="295" r:id="rId25"/>
    <p:sldId id="296" r:id="rId26"/>
    <p:sldId id="278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89B4-3D6B-4631-A970-296B25FBB80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F00B-CBCC-4706-81E7-4C7958AD7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677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24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418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564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521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fld id="{1F4A7224-C977-416B-A3E2-FCF4FECB7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609600" cy="349250"/>
          </a:xfrm>
          <a:prstGeom prst="rect">
            <a:avLst/>
          </a:prstGeom>
        </p:spPr>
        <p:txBody>
          <a:bodyPr/>
          <a:lstStyle/>
          <a:p>
            <a:fld id="{1F4A7224-C977-416B-A3E2-FCF4FECB7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57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7679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46474"/>
          </a:xfrm>
        </p:spPr>
        <p:txBody>
          <a:bodyPr/>
          <a:lstStyle/>
          <a:p>
            <a:r>
              <a:rPr lang="en-US" dirty="0" smtClean="0"/>
              <a:t>Project ASCEND!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0463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Embry-Riddle Aeronautical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Spring 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181600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190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By:</a:t>
            </a:r>
          </a:p>
          <a:p>
            <a:pPr marL="0" marR="0" lvl="0" indent="190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Ankit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Jain – Project Manager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2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Fabrication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362200"/>
            <a:ext cx="3962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cs typeface="Arial"/>
                <a:sym typeface="Arial"/>
              </a:rPr>
              <a:t>Bi-directional carbon</a:t>
            </a:r>
          </a:p>
          <a:p>
            <a:pPr marL="285750" lvl="0" indent="-285750">
              <a:spcBef>
                <a:spcPts val="600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cs typeface="Arial"/>
                <a:sym typeface="Arial"/>
              </a:rPr>
              <a:t>NOMEX honeycomb</a:t>
            </a:r>
          </a:p>
          <a:p>
            <a:pPr marL="285750" lvl="0" indent="-285750">
              <a:spcBef>
                <a:spcPts val="600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cs typeface="Arial"/>
                <a:sym typeface="Arial"/>
              </a:rPr>
              <a:t>2/10” </a:t>
            </a:r>
            <a:r>
              <a:rPr lang="en-US" sz="2800" kern="0" dirty="0" err="1" smtClean="0">
                <a:solidFill>
                  <a:srgbClr val="000000"/>
                </a:solidFill>
                <a:cs typeface="Arial"/>
                <a:sym typeface="Arial"/>
              </a:rPr>
              <a:t>styrofoam</a:t>
            </a:r>
            <a:r>
              <a:rPr lang="en-US" sz="2800" kern="0" dirty="0" smtClean="0">
                <a:solidFill>
                  <a:srgbClr val="000000"/>
                </a:solidFill>
                <a:cs typeface="Arial"/>
                <a:sym typeface="Arial"/>
              </a:rPr>
              <a:t> insulation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:\Embry Riddle\Spring 14\ASCEND!\Pictures\Build-Construction Pics\Loren Pics\photo 5.JPG"/>
          <p:cNvPicPr>
            <a:picLocks noChangeAspect="1" noChangeArrowheads="1"/>
          </p:cNvPicPr>
          <p:nvPr/>
        </p:nvPicPr>
        <p:blipFill>
          <a:blip r:embed="rId2" cstate="print"/>
          <a:srcRect l="11538" t="15385" b="13461"/>
          <a:stretch>
            <a:fillRect/>
          </a:stretch>
        </p:blipFill>
        <p:spPr bwMode="auto">
          <a:xfrm>
            <a:off x="228600" y="1981200"/>
            <a:ext cx="4673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199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4800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Fabrication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E:\Research\Images\Const2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21" b="28277"/>
          <a:stretch/>
        </p:blipFill>
        <p:spPr bwMode="auto">
          <a:xfrm>
            <a:off x="609600" y="1828800"/>
            <a:ext cx="4191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492137" cy="4525963"/>
          </a:xfrm>
        </p:spPr>
        <p:txBody>
          <a:bodyPr/>
          <a:lstStyle/>
          <a:p>
            <a:r>
              <a:rPr lang="en-US" dirty="0" smtClean="0"/>
              <a:t>Epoxy</a:t>
            </a:r>
          </a:p>
          <a:p>
            <a:r>
              <a:rPr lang="en-US" dirty="0" smtClean="0"/>
              <a:t>Fiberglass reinforcement</a:t>
            </a:r>
          </a:p>
          <a:p>
            <a:r>
              <a:rPr lang="en-US" dirty="0" err="1" smtClean="0"/>
              <a:t>Microballoons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6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4800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Fabrication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2590800"/>
            <a:ext cx="2667000" cy="2514599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Lexan</a:t>
            </a:r>
            <a:r>
              <a:rPr lang="en-US" dirty="0" smtClean="0"/>
              <a:t> plate for camera window</a:t>
            </a:r>
          </a:p>
          <a:p>
            <a:r>
              <a:rPr lang="en-US" dirty="0" smtClean="0"/>
              <a:t>Velcro door mechanism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 descr="H:\Embry Riddle\Spring 14\ASCEND!\Pictures\Build-Construction Pics\Patrick\IMG_0699.JPG"/>
          <p:cNvPicPr>
            <a:picLocks noChangeAspect="1" noChangeArrowheads="1"/>
          </p:cNvPicPr>
          <p:nvPr/>
        </p:nvPicPr>
        <p:blipFill>
          <a:blip r:embed="rId2" cstate="print"/>
          <a:srcRect t="1840" b="20859"/>
          <a:stretch>
            <a:fillRect/>
          </a:stretch>
        </p:blipFill>
        <p:spPr bwMode="auto">
          <a:xfrm>
            <a:off x="152400" y="2286000"/>
            <a:ext cx="310515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H:\Embry Riddle\Spring 14\ASCEND!\Pictures\System-Flight Pics\Austin Pics\CAM00276.jpg"/>
          <p:cNvPicPr>
            <a:picLocks noChangeAspect="1" noChangeArrowheads="1"/>
          </p:cNvPicPr>
          <p:nvPr/>
        </p:nvPicPr>
        <p:blipFill>
          <a:blip r:embed="rId3" cstate="print"/>
          <a:srcRect l="11270" t="20055" r="18855" b="26466"/>
          <a:stretch>
            <a:fillRect/>
          </a:stretch>
        </p:blipFill>
        <p:spPr bwMode="auto">
          <a:xfrm>
            <a:off x="5943599" y="2286000"/>
            <a:ext cx="3026569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996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Assembly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9" t="2522" r="7391" b="9483"/>
          <a:stretch/>
        </p:blipFill>
        <p:spPr>
          <a:xfrm>
            <a:off x="228600" y="1828800"/>
            <a:ext cx="6183388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46237"/>
            <a:ext cx="3733800" cy="4525963"/>
          </a:xfrm>
        </p:spPr>
        <p:txBody>
          <a:bodyPr/>
          <a:lstStyle/>
          <a:p>
            <a:r>
              <a:rPr lang="en-US" dirty="0" smtClean="0"/>
              <a:t>All mounts are removable</a:t>
            </a:r>
          </a:p>
          <a:p>
            <a:r>
              <a:rPr lang="en-US" dirty="0" smtClean="0"/>
              <a:t>Bolted into place</a:t>
            </a:r>
          </a:p>
          <a:p>
            <a:r>
              <a:rPr lang="en-US" dirty="0" smtClean="0"/>
              <a:t>Central rod holds all mounts in place</a:t>
            </a:r>
          </a:p>
          <a:p>
            <a:r>
              <a:rPr lang="en-US" dirty="0" smtClean="0"/>
              <a:t>Booms screw into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mounting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42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Hardware &amp; Software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1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05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Flight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Software / Hardware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572000" cy="4967574"/>
          </a:xfrm>
        </p:spPr>
        <p:txBody>
          <a:bodyPr/>
          <a:lstStyle/>
          <a:p>
            <a:r>
              <a:rPr lang="en-US" sz="2800" dirty="0" smtClean="0"/>
              <a:t>Dr. Isenberg’s data logging system utilizing a PIC processor</a:t>
            </a:r>
          </a:p>
          <a:p>
            <a:r>
              <a:rPr lang="en-US" sz="2800" dirty="0" smtClean="0"/>
              <a:t>3.3V and 5V power regulators</a:t>
            </a:r>
          </a:p>
          <a:p>
            <a:r>
              <a:rPr lang="en-US" sz="2800" dirty="0" smtClean="0"/>
              <a:t>IMU board</a:t>
            </a:r>
          </a:p>
          <a:p>
            <a:r>
              <a:rPr lang="en-US" sz="2800" dirty="0" smtClean="0"/>
              <a:t>PCB – signal routing &amp; conditioning</a:t>
            </a:r>
            <a:endParaRPr lang="en-US" sz="2800" dirty="0"/>
          </a:p>
          <a:p>
            <a:r>
              <a:rPr lang="en-US" sz="2800" dirty="0" smtClean="0"/>
              <a:t>Video recorder</a:t>
            </a:r>
          </a:p>
          <a:p>
            <a:r>
              <a:rPr lang="en-US" sz="2800" dirty="0" smtClean="0"/>
              <a:t>Data Analysis: MATLAB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 descr="H:\Embry Riddle\Spring 14\ASCEND!\Pictures\System-Flight Pics\Brigette Pics\Iphone Photos 404.JPG"/>
          <p:cNvPicPr>
            <a:picLocks noChangeAspect="1" noChangeArrowheads="1"/>
          </p:cNvPicPr>
          <p:nvPr/>
        </p:nvPicPr>
        <p:blipFill>
          <a:blip r:embed="rId2" cstate="print"/>
          <a:srcRect t="54412"/>
          <a:stretch>
            <a:fillRect/>
          </a:stretch>
        </p:blipFill>
        <p:spPr bwMode="auto">
          <a:xfrm flipV="1">
            <a:off x="4953000" y="2514600"/>
            <a:ext cx="3962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81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Attitude Determination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8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Attitude Determination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 solar panels as sun sensors</a:t>
            </a:r>
          </a:p>
          <a:p>
            <a:r>
              <a:rPr lang="en-US" dirty="0" smtClean="0"/>
              <a:t>IMU consisting of a 3-axis rate gyroscope and 3-axis accelerometer</a:t>
            </a:r>
          </a:p>
          <a:p>
            <a:r>
              <a:rPr lang="en-US" dirty="0" smtClean="0"/>
              <a:t>Two vector attitude determination using </a:t>
            </a:r>
            <a:r>
              <a:rPr lang="en-US" dirty="0" err="1" smtClean="0"/>
              <a:t>Wahba’s</a:t>
            </a:r>
            <a:r>
              <a:rPr lang="en-US" dirty="0" smtClean="0"/>
              <a:t> Problem </a:t>
            </a:r>
          </a:p>
          <a:p>
            <a:pPr lvl="1"/>
            <a:r>
              <a:rPr lang="en-US" dirty="0" smtClean="0"/>
              <a:t>Acceleration Vector</a:t>
            </a:r>
          </a:p>
          <a:p>
            <a:pPr lvl="1"/>
            <a:r>
              <a:rPr lang="en-US" dirty="0" smtClean="0"/>
              <a:t>Sunlight Vector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IMU Calibration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rate gyroscope and accelerometer calibrated</a:t>
            </a:r>
          </a:p>
          <a:p>
            <a:r>
              <a:rPr lang="en-US" dirty="0" smtClean="0"/>
              <a:t>Cross-coupling effects considered between axes</a:t>
            </a:r>
          </a:p>
          <a:p>
            <a:r>
              <a:rPr lang="en-US" dirty="0" smtClean="0"/>
              <a:t>Verification of calibration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Light Measurement Vector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 of each panel with respect to x, y, and z axes of gondola (i.e., body frame)</a:t>
            </a:r>
          </a:p>
          <a:p>
            <a:r>
              <a:rPr lang="en-US" dirty="0" smtClean="0"/>
              <a:t>Transformation of data into light measurement vector with respect to the body frame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4800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Team Organization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Ankit</a:t>
            </a:r>
            <a:r>
              <a:rPr lang="en-US" b="1" dirty="0" smtClean="0"/>
              <a:t> Jain: </a:t>
            </a:r>
            <a:r>
              <a:rPr lang="en-US" dirty="0" smtClean="0"/>
              <a:t>Project Manager</a:t>
            </a:r>
          </a:p>
          <a:p>
            <a:r>
              <a:rPr lang="en-US" b="1" dirty="0" smtClean="0"/>
              <a:t>Ben Anderson:  </a:t>
            </a:r>
            <a:r>
              <a:rPr lang="en-US" dirty="0" smtClean="0"/>
              <a:t>Assistant Project Manager</a:t>
            </a:r>
          </a:p>
          <a:p>
            <a:r>
              <a:rPr lang="en-US" b="1" dirty="0" smtClean="0"/>
              <a:t>Patrick</a:t>
            </a:r>
            <a:r>
              <a:rPr lang="en-US" b="1" dirty="0"/>
              <a:t> </a:t>
            </a:r>
            <a:r>
              <a:rPr lang="en-US" b="1" dirty="0" err="1" smtClean="0"/>
              <a:t>Deskin</a:t>
            </a:r>
            <a:r>
              <a:rPr lang="en-US" b="1" dirty="0" smtClean="0"/>
              <a:t>: </a:t>
            </a:r>
            <a:r>
              <a:rPr lang="en-US" dirty="0" smtClean="0"/>
              <a:t>System Integrator</a:t>
            </a:r>
          </a:p>
          <a:p>
            <a:r>
              <a:rPr lang="en-US" b="1" dirty="0" smtClean="0"/>
              <a:t>Brigette Cochran: </a:t>
            </a:r>
            <a:r>
              <a:rPr lang="en-US" dirty="0" smtClean="0"/>
              <a:t>Software Engineer</a:t>
            </a:r>
          </a:p>
          <a:p>
            <a:r>
              <a:rPr lang="en-US" b="1" dirty="0" smtClean="0"/>
              <a:t>Dallas Hodge: </a:t>
            </a:r>
            <a:r>
              <a:rPr lang="en-US" dirty="0" smtClean="0"/>
              <a:t>Hardware Engineer</a:t>
            </a:r>
          </a:p>
          <a:p>
            <a:r>
              <a:rPr lang="en-US" b="1" dirty="0" smtClean="0"/>
              <a:t>Austin Leonard: </a:t>
            </a:r>
            <a:r>
              <a:rPr lang="en-US" dirty="0" smtClean="0"/>
              <a:t>Structural Engineer</a:t>
            </a:r>
          </a:p>
          <a:p>
            <a:r>
              <a:rPr lang="en-US" b="1" dirty="0" smtClean="0"/>
              <a:t>Loren Williams: </a:t>
            </a:r>
            <a:r>
              <a:rPr lang="en-US" dirty="0" smtClean="0"/>
              <a:t>Structural Engineer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Flight Results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8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Acceleration Vector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 descr="ASCEND_Flight_Accxy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3" r="7500"/>
          <a:stretch>
            <a:fillRect/>
          </a:stretch>
        </p:blipFill>
        <p:spPr>
          <a:xfrm>
            <a:off x="0" y="1219200"/>
            <a:ext cx="9144000" cy="5334000"/>
          </a:xfrm>
        </p:spPr>
      </p:pic>
    </p:spTree>
    <p:extLst>
      <p:ext uri="{BB962C8B-B14F-4D97-AF65-F5344CB8AC3E}">
        <p14:creationId xmlns:p14="http://schemas.microsoft.com/office/powerpoint/2010/main" xmlns="" val="3385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Angular Velocity Vector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 descr="H:\Embry Riddle\Spring 14\ASCEND!\Matlab\ASCEND\IMU Board\ASCEND_Flight_wxyz.png"/>
          <p:cNvPicPr>
            <a:picLocks noChangeAspect="1" noChangeArrowheads="1"/>
          </p:cNvPicPr>
          <p:nvPr/>
        </p:nvPicPr>
        <p:blipFill>
          <a:blip r:embed="rId2" cstate="print"/>
          <a:srcRect l="9167" r="7500"/>
          <a:stretch>
            <a:fillRect/>
          </a:stretch>
        </p:blipFill>
        <p:spPr bwMode="auto">
          <a:xfrm>
            <a:off x="0" y="1219200"/>
            <a:ext cx="9144000" cy="5344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5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Light Measurement Vector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 descr="H:\Embry Riddle\Spring 14\ASCEND!\Matlab\ASCEND\SolarPanelBoard\ASCEND_Flight_Light_Intensity_Vec.png"/>
          <p:cNvPicPr>
            <a:picLocks noChangeAspect="1" noChangeArrowheads="1"/>
          </p:cNvPicPr>
          <p:nvPr/>
        </p:nvPicPr>
        <p:blipFill>
          <a:blip r:embed="rId2" cstate="print"/>
          <a:srcRect l="9167" r="7500"/>
          <a:stretch>
            <a:fillRect/>
          </a:stretch>
        </p:blipFill>
        <p:spPr bwMode="auto">
          <a:xfrm>
            <a:off x="0" y="1219200"/>
            <a:ext cx="9144000" cy="5344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5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Attitude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(Quaternion)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 descr="H:\Embry Riddle\Spring 14\ASCEND!\Matlab\ASCEND\Attitude Determination\Quaternions.png"/>
          <p:cNvPicPr>
            <a:picLocks noChangeAspect="1" noChangeArrowheads="1"/>
          </p:cNvPicPr>
          <p:nvPr/>
        </p:nvPicPr>
        <p:blipFill>
          <a:blip r:embed="rId2" cstate="print"/>
          <a:srcRect l="7500" r="5833"/>
          <a:stretch>
            <a:fillRect/>
          </a:stretch>
        </p:blipFill>
        <p:spPr bwMode="auto">
          <a:xfrm>
            <a:off x="0" y="1219200"/>
            <a:ext cx="9144000" cy="5344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5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Comparison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5" name="Picture 3" descr="H:\Embry Riddle\Spring 14\ASCEND!\Matlab\ASCEND\Attitude Determination\ASCEND_Flight_wxyz.png"/>
          <p:cNvPicPr>
            <a:picLocks noChangeAspect="1" noChangeArrowheads="1"/>
          </p:cNvPicPr>
          <p:nvPr/>
        </p:nvPicPr>
        <p:blipFill>
          <a:blip r:embed="rId2" cstate="print"/>
          <a:srcRect l="9167" r="7500"/>
          <a:stretch>
            <a:fillRect/>
          </a:stretch>
        </p:blipFill>
        <p:spPr bwMode="auto">
          <a:xfrm>
            <a:off x="0" y="3810000"/>
            <a:ext cx="9144000" cy="2758440"/>
          </a:xfrm>
          <a:prstGeom prst="rect">
            <a:avLst/>
          </a:prstGeom>
          <a:noFill/>
        </p:spPr>
      </p:pic>
      <p:pic>
        <p:nvPicPr>
          <p:cNvPr id="8194" name="Picture 2" descr="H:\Embry Riddle\Spring 14\ASCEND!\Matlab\ASCEND\Attitude Determination\AngularVelocityFromDCM.png"/>
          <p:cNvPicPr>
            <a:picLocks noChangeAspect="1" noChangeArrowheads="1"/>
          </p:cNvPicPr>
          <p:nvPr/>
        </p:nvPicPr>
        <p:blipFill>
          <a:blip r:embed="rId3" cstate="print"/>
          <a:srcRect l="9167" r="7500"/>
          <a:stretch>
            <a:fillRect/>
          </a:stretch>
        </p:blipFill>
        <p:spPr bwMode="auto">
          <a:xfrm>
            <a:off x="0" y="1219200"/>
            <a:ext cx="91440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5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Future Developments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Recruit more software engineers</a:t>
            </a:r>
          </a:p>
          <a:p>
            <a:r>
              <a:rPr lang="en-US" dirty="0" smtClean="0"/>
              <a:t>Debug 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</a:p>
          <a:p>
            <a:r>
              <a:rPr lang="en-US" dirty="0" smtClean="0"/>
              <a:t>Complete external SD &amp; file system </a:t>
            </a:r>
          </a:p>
          <a:p>
            <a:r>
              <a:rPr lang="en-US" dirty="0" smtClean="0"/>
              <a:t>Real-time implementation</a:t>
            </a:r>
          </a:p>
          <a:p>
            <a:r>
              <a:rPr lang="en-US" dirty="0" smtClean="0"/>
              <a:t>Moving to C++ for libraries containing array math  </a:t>
            </a:r>
          </a:p>
          <a:p>
            <a:r>
              <a:rPr lang="en-US" dirty="0" smtClean="0"/>
              <a:t>Determine better attitude estimation algorithm</a:t>
            </a:r>
          </a:p>
          <a:p>
            <a:r>
              <a:rPr lang="en-US" dirty="0" smtClean="0"/>
              <a:t>Attitude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7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Acknowledgements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Jack Crabtree – ERAU &amp; ANSR </a:t>
            </a:r>
          </a:p>
          <a:p>
            <a:r>
              <a:rPr lang="en-US" dirty="0" smtClean="0"/>
              <a:t>Dr. Gary Yale - ERAU</a:t>
            </a:r>
          </a:p>
          <a:p>
            <a:r>
              <a:rPr lang="en-US" dirty="0" smtClean="0"/>
              <a:t>Dr. Douglas Isenberg - ERAU</a:t>
            </a:r>
          </a:p>
          <a:p>
            <a:r>
              <a:rPr lang="en-US" dirty="0" smtClean="0"/>
              <a:t>Jim Weber – ERAU</a:t>
            </a:r>
          </a:p>
          <a:p>
            <a:r>
              <a:rPr lang="en-US" dirty="0" smtClean="0"/>
              <a:t>Dr. Brian Davis - ERAU</a:t>
            </a:r>
          </a:p>
          <a:p>
            <a:r>
              <a:rPr lang="en-US" dirty="0" smtClean="0"/>
              <a:t>Patrick David - ERAU</a:t>
            </a:r>
          </a:p>
          <a:p>
            <a:r>
              <a:rPr lang="en-US" dirty="0" smtClean="0"/>
              <a:t>Chris Smith – ERAU</a:t>
            </a:r>
          </a:p>
          <a:p>
            <a:r>
              <a:rPr lang="en-US" dirty="0" smtClean="0"/>
              <a:t>Ben </a:t>
            </a:r>
            <a:r>
              <a:rPr lang="en-US" dirty="0" err="1" smtClean="0"/>
              <a:t>Ellefson</a:t>
            </a:r>
            <a:r>
              <a:rPr lang="en-US" dirty="0" smtClean="0"/>
              <a:t> – </a:t>
            </a:r>
            <a:r>
              <a:rPr lang="en-US" dirty="0" err="1" smtClean="0"/>
              <a:t>Powerfilm</a:t>
            </a:r>
            <a:r>
              <a:rPr lang="en-US" dirty="0" smtClean="0"/>
              <a:t> Solar</a:t>
            </a:r>
          </a:p>
          <a:p>
            <a:r>
              <a:rPr lang="en-US" dirty="0" smtClean="0"/>
              <a:t>NASA Space Grant Members </a:t>
            </a:r>
          </a:p>
          <a:p>
            <a:r>
              <a:rPr lang="en-US" dirty="0" smtClean="0"/>
              <a:t>University of Arizona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3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029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Presentation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67574"/>
          </a:xfrm>
        </p:spPr>
        <p:txBody>
          <a:bodyPr>
            <a:normAutofit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Computer Aided Design (CAD) &amp; Rapid Prototyping</a:t>
            </a:r>
          </a:p>
          <a:p>
            <a:r>
              <a:rPr lang="en-US" dirty="0" smtClean="0"/>
              <a:t>Fabrication</a:t>
            </a:r>
          </a:p>
          <a:p>
            <a:r>
              <a:rPr lang="en-US" dirty="0" smtClean="0"/>
              <a:t>Hardware &amp; Software</a:t>
            </a:r>
          </a:p>
          <a:p>
            <a:r>
              <a:rPr lang="en-US" dirty="0" smtClean="0"/>
              <a:t>Attitude Determination</a:t>
            </a:r>
          </a:p>
          <a:p>
            <a:r>
              <a:rPr lang="en-US" dirty="0" smtClean="0"/>
              <a:t>Flight Results</a:t>
            </a:r>
          </a:p>
          <a:p>
            <a:r>
              <a:rPr lang="en-US" dirty="0" smtClean="0"/>
              <a:t>Future Developments</a:t>
            </a:r>
          </a:p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4800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Accurate attitude determination</a:t>
            </a:r>
          </a:p>
          <a:p>
            <a:r>
              <a:rPr lang="en-US" dirty="0" smtClean="0"/>
              <a:t>Real-time implementation</a:t>
            </a:r>
          </a:p>
          <a:p>
            <a:r>
              <a:rPr lang="en-US" dirty="0" smtClean="0"/>
              <a:t>PCB manufacturing</a:t>
            </a:r>
          </a:p>
          <a:p>
            <a:r>
              <a:rPr lang="en-US" dirty="0" smtClean="0"/>
              <a:t>26-sided structure</a:t>
            </a:r>
          </a:p>
          <a:p>
            <a:r>
              <a:rPr lang="en-US" dirty="0" smtClean="0"/>
              <a:t>Booms for stabilization</a:t>
            </a:r>
          </a:p>
          <a:p>
            <a:r>
              <a:rPr lang="en-US" dirty="0" smtClean="0"/>
              <a:t>Standard clamp rod attachment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H:\Embry Riddle\Spring 14\ASCEND!\Pictures\System-Flight Pics\Patrick\IMG_0865.JPG"/>
          <p:cNvPicPr>
            <a:picLocks noChangeAspect="1" noChangeArrowheads="1"/>
          </p:cNvPicPr>
          <p:nvPr/>
        </p:nvPicPr>
        <p:blipFill>
          <a:blip r:embed="rId2" cstate="print"/>
          <a:srcRect l="30660" t="26415" r="24057" b="30189"/>
          <a:stretch>
            <a:fillRect/>
          </a:stretch>
        </p:blipFill>
        <p:spPr bwMode="auto">
          <a:xfrm>
            <a:off x="4572000" y="1524000"/>
            <a:ext cx="4346713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57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CAD &amp; Rapid</a:t>
            </a:r>
            <a:br>
              <a:rPr lang="en-US" dirty="0" smtClean="0"/>
            </a:br>
            <a:r>
              <a:rPr lang="en-US" dirty="0" smtClean="0"/>
              <a:t>  Prototyping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1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Early CAD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7295" y="510207"/>
            <a:ext cx="4449411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867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CATIA V5 R17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2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4724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Final CAD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52400" y="1600200"/>
            <a:ext cx="5486400" cy="47897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1869281"/>
            <a:ext cx="396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: Switch Mount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B0F0"/>
                </a:solidFill>
              </a:rPr>
              <a:t>Blue</a:t>
            </a:r>
            <a:r>
              <a:rPr lang="en-US" sz="2000" dirty="0" smtClean="0"/>
              <a:t>: IMU and Power Regulator Mount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Yellow</a:t>
            </a:r>
            <a:r>
              <a:rPr lang="en-US" sz="2000" dirty="0" smtClean="0"/>
              <a:t>: 9V Battery Mount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7030A0"/>
                </a:solidFill>
              </a:rPr>
              <a:t>Purple</a:t>
            </a:r>
            <a:r>
              <a:rPr lang="en-US" sz="2000" dirty="0" smtClean="0"/>
              <a:t>: PCB and Data Logger Mount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B050"/>
                </a:solidFill>
              </a:rPr>
              <a:t>Green</a:t>
            </a:r>
            <a:r>
              <a:rPr lang="en-US" sz="2000" dirty="0" smtClean="0"/>
              <a:t>: Camera 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5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4800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Rapid Prototyping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898576"/>
            <a:ext cx="4038600" cy="3929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5" b="7208"/>
          <a:stretch/>
        </p:blipFill>
        <p:spPr bwMode="auto">
          <a:xfrm>
            <a:off x="4673409" y="1894114"/>
            <a:ext cx="3988182" cy="3905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7224-C977-416B-A3E2-FCF4FECB78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0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Fabrication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1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411</Words>
  <Application>Microsoft Office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Custom Theme</vt:lpstr>
      <vt:lpstr>Project ASCEND!</vt:lpstr>
      <vt:lpstr>Team Organization</vt:lpstr>
      <vt:lpstr>Presentation Overview</vt:lpstr>
      <vt:lpstr>Project Overview</vt:lpstr>
      <vt:lpstr>CAD &amp; Rapid   Prototyping</vt:lpstr>
      <vt:lpstr>Early CAD Design</vt:lpstr>
      <vt:lpstr>Final CAD Design</vt:lpstr>
      <vt:lpstr>Rapid Prototyping</vt:lpstr>
      <vt:lpstr>Fabrication</vt:lpstr>
      <vt:lpstr>Fabrication</vt:lpstr>
      <vt:lpstr>Fabrication</vt:lpstr>
      <vt:lpstr>Fabrication</vt:lpstr>
      <vt:lpstr>Assembly</vt:lpstr>
      <vt:lpstr>Hardware &amp; Software</vt:lpstr>
      <vt:lpstr>Flight Software / Hardware</vt:lpstr>
      <vt:lpstr>Attitude Determination</vt:lpstr>
      <vt:lpstr>Attitude Determination</vt:lpstr>
      <vt:lpstr>IMU Calibration</vt:lpstr>
      <vt:lpstr>Light Measurement Vector</vt:lpstr>
      <vt:lpstr>Flight Results</vt:lpstr>
      <vt:lpstr>Acceleration Vector</vt:lpstr>
      <vt:lpstr>Angular Velocity Vector</vt:lpstr>
      <vt:lpstr>Light Measurement Vector</vt:lpstr>
      <vt:lpstr>Attitude  (Quaternion)</vt:lpstr>
      <vt:lpstr>Results Comparison</vt:lpstr>
      <vt:lpstr>Future Developments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</dc:title>
  <dc:creator>cochranb</dc:creator>
  <cp:lastModifiedBy>Ankiss</cp:lastModifiedBy>
  <cp:revision>161</cp:revision>
  <dcterms:created xsi:type="dcterms:W3CDTF">2014-03-26T18:31:55Z</dcterms:created>
  <dcterms:modified xsi:type="dcterms:W3CDTF">2014-04-05T06:55:57Z</dcterms:modified>
</cp:coreProperties>
</file>